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30"/>
  </p:notesMasterIdLst>
  <p:sldIdLst>
    <p:sldId id="256" r:id="rId2"/>
    <p:sldId id="521" r:id="rId3"/>
    <p:sldId id="531" r:id="rId4"/>
    <p:sldId id="534" r:id="rId5"/>
    <p:sldId id="529" r:id="rId6"/>
    <p:sldId id="530" r:id="rId7"/>
    <p:sldId id="532" r:id="rId8"/>
    <p:sldId id="535" r:id="rId9"/>
    <p:sldId id="536" r:id="rId10"/>
    <p:sldId id="537" r:id="rId11"/>
    <p:sldId id="538" r:id="rId12"/>
    <p:sldId id="539" r:id="rId13"/>
    <p:sldId id="540" r:id="rId14"/>
    <p:sldId id="541" r:id="rId15"/>
    <p:sldId id="543" r:id="rId16"/>
    <p:sldId id="544" r:id="rId17"/>
    <p:sldId id="545" r:id="rId18"/>
    <p:sldId id="546" r:id="rId19"/>
    <p:sldId id="547" r:id="rId20"/>
    <p:sldId id="548" r:id="rId21"/>
    <p:sldId id="549" r:id="rId22"/>
    <p:sldId id="550" r:id="rId23"/>
    <p:sldId id="551" r:id="rId24"/>
    <p:sldId id="553" r:id="rId25"/>
    <p:sldId id="552" r:id="rId26"/>
    <p:sldId id="554" r:id="rId27"/>
    <p:sldId id="555" r:id="rId28"/>
    <p:sldId id="480" r:id="rId29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94F60"/>
    <a:srgbClr val="C0C0C0"/>
    <a:srgbClr val="383D4B"/>
    <a:srgbClr val="717375"/>
    <a:srgbClr val="B61430"/>
    <a:srgbClr val="F1903A"/>
    <a:srgbClr val="49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68" y="5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29ED-E64B-4F9C-9F1C-6B43EF774E4D}" type="datetimeFigureOut">
              <a:rPr lang="pt-PT" smtClean="0"/>
              <a:t>05/05/2023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D6-DD16-43E3-B115-2AD82A56797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09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650799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031017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419090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013177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633239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269689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230617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331098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037380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325531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02576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368698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570125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447590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94972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085652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2224929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C76B2E-00AC-4149-9B65-53BB71842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56FAA4A-D046-47DC-B8EC-E44F59BAD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E221CC8-2ABE-47BE-9F50-5563528D8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26257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2257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207638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30640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808146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765939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247713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42019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PT/AUTO/?uri=celex:32001L004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94" y="6565016"/>
            <a:ext cx="7620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21" y="6688777"/>
            <a:ext cx="1447800" cy="3429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60833" y="2806348"/>
            <a:ext cx="45571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7167" y="1572491"/>
            <a:ext cx="867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pt-PT" sz="2400" b="1" dirty="0">
                <a:solidFill>
                  <a:srgbClr val="494F60"/>
                </a:solidFill>
              </a:rPr>
              <a:t>Direito Internacional do Ambiente e da Energia</a:t>
            </a:r>
            <a:endParaRPr lang="en-US" sz="2400" b="1" dirty="0">
              <a:solidFill>
                <a:srgbClr val="494F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088" y="3633992"/>
            <a:ext cx="8668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PT" altLang="pt-PT" sz="2200" dirty="0">
                <a:solidFill>
                  <a:srgbClr val="494F60"/>
                </a:solidFill>
              </a:rPr>
              <a:t>Licenciatura em Engenharia da Energia e Ambiente – Aulas 9 </a:t>
            </a:r>
            <a:r>
              <a:rPr lang="pt-PT" altLang="pt-PT" sz="2200">
                <a:solidFill>
                  <a:srgbClr val="494F60"/>
                </a:solidFill>
              </a:rPr>
              <a:t>e 10</a:t>
            </a:r>
            <a:endParaRPr lang="en-US" altLang="pt-PT" sz="2200" dirty="0">
              <a:solidFill>
                <a:srgbClr val="494F6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7C6BDD-AB5A-482B-97BC-889C70B2F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303" y="6563802"/>
            <a:ext cx="13620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Diretiva AAE define um procedimento e um conjunto de etapas a seguir para avaliar um plano ou programa ao qual seja aplicável.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Definição do âmbito de aplicação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screening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Preparar um relatório ambiental que contenha os eventuais efeitos significativos no ambiente, a situação ambiental existente e as medidas previstas para prevenir, reduzir e eliminar quaisquer efeitos adversos significativos no ambiente;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projeto de plano ou programa e o relatório ambiental devem ser facultados às autoridades responsáveis pelas questões ambientais e ao público para consultas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autoridades e o público devem ter a possibilidade de apresentar as suas observações sobre o projeto de plano ou programa numa fase precoce e em tempo útil, antes de este ser aprovado ou submetido ao procedimento legislativo.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BCBD9929-2C08-4F00-BBC9-40BD6D0C5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7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Estratégica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Consultas transfronteiriças junto dos EM suscetíveis de serem afetados;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relatório ambiental, as observações apresentadas pelas autoridades pertinentes e pelo público e os resultados de quaisquer consultas transfronteiriças devem ser tidos em consideração pela autoridade competente durante a elaboração do plano ou programa e antes da sua aprovação.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Aquando da aprovação de um plano ou programa, o EM deve informar todas as partes interessadas que foram consultadas e facultar-lhes: o plano ou programa aprovado, declaração resumindo a forma como as considerações ambientais foram integradas, o relatório de impacto ambiental, as consultas realizadas, fundamentos, medidas de controlo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D0A0A678-9FC1-4452-9AE3-87D93CC06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9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Incidências Ambientais 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de planos/projetos ou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actividades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planos ou projetos suscetíveis de afetar um sítio da rede Natura 2000 devem ser objeto de uma avaliação adequada.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EM da UE só devem autorizar esses planos ou projetos depois de se terem assegurado de que não afetarão a integridade dos sítios protegidos.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Na falta de opções alternativas, alguns projetos que terão um impacto negativo significativo podem ainda ser autorizados por razões imperativas de reconhecido interesse público (ou seja, razões sociais ou económicas).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Nesse caso, devem adotar medidas compensatórias para assegurar a coerência global da rede Natura 2000.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D5975118-ABAF-482D-8591-1398B31B8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1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É suscetível de causar impacto?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OK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Avaliação de Incidências Ambientais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AIncA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Sem impacto negativo: OK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 impacto negativo: Há alternativas?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não autorizado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há razões imperativas de reconhecido interesse público?</a:t>
            </a:r>
          </a:p>
          <a:p>
            <a:pPr marL="2383459" lvl="4" indent="-457200" algn="just">
              <a:buFont typeface="Wingdings" panose="05000000000000000000" pitchFamily="2" charset="2"/>
              <a:buChar char="Ø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não autorizado</a:t>
            </a:r>
          </a:p>
          <a:p>
            <a:pPr marL="2383459" lvl="4" indent="-457200" algn="just">
              <a:buFont typeface="Wingdings" panose="05000000000000000000" pitchFamily="2" charset="2"/>
              <a:buChar char="Ø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há habitats ou espécies prioritários?</a:t>
            </a:r>
          </a:p>
          <a:p>
            <a:pPr marL="2904896" lvl="5" indent="-457200" algn="just">
              <a:buFont typeface="Wingdings" panose="05000000000000000000" pitchFamily="2" charset="2"/>
              <a:buChar char="q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autorizado com medidas de compensação e notificação à Com</a:t>
            </a:r>
          </a:p>
          <a:p>
            <a:pPr marL="2904896" lvl="5" indent="-457200" algn="just">
              <a:buFont typeface="Wingdings" panose="05000000000000000000" pitchFamily="2" charset="2"/>
              <a:buChar char="q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Se saúde/segurança públicas/ambiente autorizado, com notificação à Com; Se não: só com autorização da Com. Sempre com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comp</a:t>
            </a:r>
            <a:r>
              <a:rPr lang="pt-PT" sz="2600" b="1">
                <a:solidFill>
                  <a:srgbClr val="494F60"/>
                </a:solidFill>
                <a:cs typeface="Arial" charset="0"/>
              </a:rPr>
              <a:t>.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8B6F2374-B0EA-4E0E-8EDB-A4BADCA71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9. </a:t>
            </a:r>
            <a:r>
              <a:rPr lang="pt-PT" sz="4400" b="1" dirty="0">
                <a:solidFill>
                  <a:schemeClr val="bg1"/>
                </a:solidFill>
              </a:rPr>
              <a:t>Prevenção e controlo da poluição e dos resíduos perigosos</a:t>
            </a: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400" b="1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5/5/2023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0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direito internacional da poluição transfronteiriça está entre as camadas historicamente mais antigas do direito internacional do ambiente/energia, que tem as suas raízes na Arbitragem do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Trail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Smelter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e, discutivelmente menos diretamente, no caso do Canal de Corfu.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foco passou da reparação dos efeitos da poluição para o seu controlo preventivo.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fontes do controlo legal da poluição transfronteiriça têm-se diversificado: principio da soberania, a Declaração do Rio e o direito consuetudinário da poluição relacionada com atividades perigosas e sobre de recursos partilhados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Responsabilidade do Estado por atos ilegais neste contexto.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9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2084472"/>
            <a:ext cx="981518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Como definir poluição?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Substâncias ou fatores (sólidos, líquidos ou gasosos) ou energia (calor, som ou radiação), que através das vias da água, do solo ou do ar têm um efeito sobre o ambiente ou a saúde humana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5C5AD676-4C65-4DC8-B99A-D2C9045B7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35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36728" y="1708150"/>
            <a:ext cx="9815181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Art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 1 da Convenção sobre Poluição Atmosférica Transfronteiriça a Longa Distância: “introdução na atmosfera pelo homem, direta ou indiretamente, de substâncias ou de energia que têm uma ação nociva, de forma a pôr em perigo a saúde do homem, a prejudicar os recursos biológicos e os ecossistemas, a deteriorar os bens materiais e a pôr em risco ou a prejudicar os valores estéticos e as outras legítimas utilizações do ambiente”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Art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 1(4) UNCLOS e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Art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 2 Convenção de Helsínquia (1992) definem a poluição do meio marinho de forma semelhante, incluindo a introdução de energia no meio marinho.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DF829400-5B13-43F1-B902-00855F0CF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88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36728" y="1248112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Poluição proveniente da atividade industrial tradicional, as tecnologias inovadoras e a atividade industrial conexa.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Distinção adicional entre os danos que a poluição potencialmente causa: quando existe uma elevada probabilidade ou uma baixa probabilidade de causar danos transfronteiriços significativos.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Outra distinção: Os bens (públicos) ambientais em causa: quando pertencem a um Estado identificável v. os que são de preocupação internacional (interesses da comunidade internacional, tais como o clima, a camada de ozono, e o ambiente de áreas fora da jurisdição nacional) v. os bens ambientais partilhados entre dois ou mais Estados.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7497F798-C269-4E0D-82BC-430D646A7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08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430254"/>
            <a:ext cx="9815181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Como definir poluição transfronteiriça?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poluição é transfronteiriça quando ocorre entre Estados, quer os Estados em causa partilhem ou não uma fronteira comum.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Estes são geralmente designados como o Estado ou origem e o(s) Estado(s)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afectado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(s).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Aplica-se às fronteiras terrestres, mas também às fronteiras e às zonas marítimas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E9BC940E-C5A6-4337-A0CC-DB0A60592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3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8. </a:t>
            </a:r>
            <a:r>
              <a:rPr lang="pt-PT" sz="4400" b="1" dirty="0">
                <a:solidFill>
                  <a:schemeClr val="bg1"/>
                </a:solidFill>
              </a:rPr>
              <a:t>A prevenção, a precaução e a avaliação de impactes ambientais</a:t>
            </a:r>
            <a:endParaRPr lang="pt-BR" sz="4400" b="1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5/5/2023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8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58159" y="1175072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poluição transfronteiriça envolve duas soberanias (pelo menos), a do Estado de onde provém a poluição e a do Estado que é afetado pela mesma.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integridade territorial do Estado afetado é a bitola jurídica internacional padrão que rege a poluição transfronteiriça, limitando por ricochete a forma como o outro Estado pode utilizar o seu território.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Estado de origem tem então o dever negativo de não causar poluição transfronteiriça, através dos seus órgãos, ou de quaisquer entidades por si controladas.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Tem também o dever positivo de regular as atividades privadas que são suscetíveis de causar poluição transfronteiriça.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Obrigação de diligência devida (uma obrigação de conduta e não de resultado), que evolui à luz da inovação tecnológica.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C88D9DE9-2683-4F9A-84DD-E44717900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01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430254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Que tipo de poluição?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Deve ser suscetível de causar danos físicos significativos ao ambiente ou à população do Estado afetado?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poluição transfronteiriça que não causa (comprovadamente) danos ou é suscetível de causar, no entanto, prejudica a capacidade do Estado afetado de governar o ambiente do seu território sem interferência externa. (emissão de substâncias radioativas na atmosfera ou no mar)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Melhor: Qualquer poluição enquanto tal, para além de um limiar mínimo.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Caso Legalidade da Ameaça ou Utilização de Armas Nucleares: TIJ disse que era necessário "o respeito pelo ambiente de outros Estados" e não apenas a não ocorrência de qualquer dano (29).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91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246586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UNECE: Convenção sobre a Poluição Atmosférica Transfronteiriça a Longa Distância: 51 Partes e 8 protocolos, a maioria dos quais trata de poluentes específicos.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Poluição atmosférica transfronteiriça que tem efeitos adversos na área sob jurisdição de outro Estado a tal distância que geralmente não é possível distinguir a contribuição de fontes de emissão individuais ou grupos de fontes.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Determina: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Redução da poluição na fonte (medir as emissões)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Consultas, mediante pedido, numa fase inicial entre, por um lado, o Estado de origem e, por outro, os Estados efetivamente afetados ou expostos a um risco significativo de poluição atmosférica transfronteiriça a longa distância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Recolha de informação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93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430254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Diretiva das Emissões Industriais – contém o regime de Prevenção e Controlo Integrados da Poluição (PCIP)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Uma abordagem integrada definindo regras para evitar ou reduzir as emissões para o ar, a água e o solo e a produção de resíduos em determinadas atividades – objetivo um </a:t>
            </a:r>
            <a:r>
              <a:rPr lang="pt-PT" sz="2600" b="1" u="sng" dirty="0">
                <a:solidFill>
                  <a:srgbClr val="494F60"/>
                </a:solidFill>
                <a:cs typeface="Arial" charset="0"/>
              </a:rPr>
              <a:t>elevado nível de proteção do ambiente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Este regime aplica-se a atividades com potencial de poluição significativo, dada a sua natureza e a capacidade de produção das instalações associadas.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instalações só podem funcionar se forem titulares de uma licença e devem cumprir as condições aí estabelecidas: O funcionamento das instalações PCIP está condicionado à obtenção de uma Licença Ambiental em Portugal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2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246586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Abrange as atividades industriais dos seguintes setores: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energia;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produção e transformação de metais; minerais;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produtos químicos;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gestão de resíduos;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Outros setores como a produção de pasta de papel, matadouros, criação intensiva de aves de capoeira / suínos.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instalações abrangidas pela diretiva devem evitar e reduzir a poluição através da aplicação das melhores técnicas disponíveis (MTD) e assegurar a utilização eficiente da energia, a prevenção e gestão dos resíduos, bem como medidas para prevenir os acidentes e limitar as suas consequências.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19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246586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condições de licenciamento baseiam-se na implementação das Melhores Técnicas Disponíveis (MTD).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MTD: as práticas (que incluem procedimentos/técnicas e tecnologias/equipamentos) mais </a:t>
            </a:r>
            <a:r>
              <a:rPr lang="pt-PT" sz="2600" b="1" u="sng" dirty="0">
                <a:solidFill>
                  <a:srgbClr val="494F60"/>
                </a:solidFill>
                <a:cs typeface="Arial" charset="0"/>
              </a:rPr>
              <a:t>eficazes em termos ambientais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, evitando ou reduzindo as emissões e o impacto no ambiente da atividade </a:t>
            </a:r>
            <a:r>
              <a:rPr lang="pt-PT" sz="2600" b="1" u="sng" dirty="0">
                <a:solidFill>
                  <a:srgbClr val="494F60"/>
                </a:solidFill>
                <a:cs typeface="Arial" charset="0"/>
              </a:rPr>
              <a:t>que possam ser aplicadas em condições técnica e economicamente viáveis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MTD para os vários sectores de atividade abrangidos são definidas por um painel Europeu de especialistas que inclui peritos indicados pelos vários estados membros, por representantes da indústria europeia e das ONGA e aprovadas pela Comissão Europeia.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São divulgadas através de documentos conhecidos como BREF: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Best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Available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Techniques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Reference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Documents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30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246586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Licença estabelece os valores-limite de emissão (VLE) de uma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instação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Devem ser definidos de modo que assegure que as emissões de poluentes não excedem os valores associados à utilização das MTD, exceto caso se comprove que o seu cumprimento implicaria custos desproporcionadamente elevados relativamente aos benefícios ambientais obtidos.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imposição dos VLE visa assegurara 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protecção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da Saúde humana e do Ambiente constituindo um instrumento essencial da política de prevenção e controlo do ambiente atmosférico. A sua definição tem em conta a existência de tecnologia adequado que permita o seu cumprimento.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51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52450" y="1246586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DEI também abrange: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instalações de combustão — aspetos relacionados com o funcionamento, limites de emissões, regras sobre monitorização e conformidade;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instalações de incineração e de coincineração de resíduos — requisitos de funcionamento, limites de emissões, regras sobre monitorização e conformidade;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instalações e atividades que usam solventes orgânicos — incluindo limites de emissões, planos de redução e requisitos para s substituição de substâncias perigosas;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instalações que produzem dióxido de titânio — estabelece limites em matéria de emissões, regras de monitorização e proíbe a descarga de certas formas de resíduos em qualquer massa de água.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Prevenção e controlo da poluição e dos resíduos perigosos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314FF4C6-8E6C-4EA3-A42E-826C360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72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C9E4BB-B537-4D49-9F81-D73F1B4A8850}"/>
              </a:ext>
            </a:extLst>
          </p:cNvPr>
          <p:cNvSpPr/>
          <p:nvPr/>
        </p:nvSpPr>
        <p:spPr>
          <a:xfrm>
            <a:off x="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11">
            <a:extLst>
              <a:ext uri="{FF2B5EF4-FFF2-40B4-BE49-F238E27FC236}">
                <a16:creationId xmlns:a16="http://schemas.microsoft.com/office/drawing/2014/main" id="{D4F40591-B16F-479B-B079-596B50F8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2856845"/>
            <a:ext cx="9178925" cy="406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4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4600" b="1" dirty="0">
                <a:solidFill>
                  <a:schemeClr val="bg1"/>
                </a:solidFill>
              </a:rPr>
              <a:t>Muito obrigado</a:t>
            </a:r>
            <a:r>
              <a:rPr lang="pt-BR" altLang="pt-PT" sz="4600" b="1" dirty="0">
                <a:solidFill>
                  <a:schemeClr val="bg1"/>
                </a:solidFill>
              </a:rPr>
              <a:t>!</a:t>
            </a:r>
            <a:endParaRPr lang="pt-BR" altLang="pt-PT" sz="32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PT" sz="2700" b="1" i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PT" sz="2700" b="1" i="1" dirty="0">
                <a:solidFill>
                  <a:schemeClr val="bg1"/>
                </a:solidFill>
              </a:rPr>
              <a:t>ruilanceiro@fd.ulisboa.pt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2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4382E2-431E-4D57-9673-F68D880A5CE5}"/>
              </a:ext>
            </a:extLst>
          </p:cNvPr>
          <p:cNvCxnSpPr/>
          <p:nvPr/>
        </p:nvCxnSpPr>
        <p:spPr>
          <a:xfrm>
            <a:off x="1058863" y="2465388"/>
            <a:ext cx="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C7EA1C-7AC6-4AE9-8058-B1F72835E0F5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F2101-1307-4265-BBBC-5AB9CDE9025D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4B1CC-1BC9-4865-BE3F-343C2952F224}"/>
              </a:ext>
            </a:extLst>
          </p:cNvPr>
          <p:cNvSpPr/>
          <p:nvPr/>
        </p:nvSpPr>
        <p:spPr>
          <a:xfrm>
            <a:off x="0" y="0"/>
            <a:ext cx="10688638" cy="1331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2232" name="Picture 9" descr="logo-ICJP-CIDP.png">
            <a:extLst>
              <a:ext uri="{FF2B5EF4-FFF2-40B4-BE49-F238E27FC236}">
                <a16:creationId xmlns:a16="http://schemas.microsoft.com/office/drawing/2014/main" id="{CF6CD7A6-1602-4B93-BDD6-599C75525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4650"/>
            <a:ext cx="3246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1C9DB-AB6A-4924-9573-38576BF09041}"/>
              </a:ext>
            </a:extLst>
          </p:cNvPr>
          <p:cNvCxnSpPr/>
          <p:nvPr/>
        </p:nvCxnSpPr>
        <p:spPr>
          <a:xfrm>
            <a:off x="5367338" y="1058863"/>
            <a:ext cx="4768850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34" name="TextBox 14">
            <a:extLst>
              <a:ext uri="{FF2B5EF4-FFF2-40B4-BE49-F238E27FC236}">
                <a16:creationId xmlns:a16="http://schemas.microsoft.com/office/drawing/2014/main" id="{51A8DCB1-8535-4529-9BCF-FB678BA8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31813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2800" dirty="0">
                <a:solidFill>
                  <a:srgbClr val="C0C0C0"/>
                </a:solidFill>
              </a:rPr>
              <a:t>Muito obrigado!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61AD0-BB8D-47CE-8F41-E3DABDAF874E}"/>
              </a:ext>
            </a:extLst>
          </p:cNvPr>
          <p:cNvCxnSpPr/>
          <p:nvPr/>
        </p:nvCxnSpPr>
        <p:spPr>
          <a:xfrm>
            <a:off x="1058863" y="7124700"/>
            <a:ext cx="1976437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Âmbito de aplicação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1. Sistema de listas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Espoo tem anexo I – esses projetos estão abrangidos;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Diretiva AIA tem 2 anexos: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Anexo I: AIA obrigatória: todos os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projectos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enumerados são considerados como tendo efeitos significativos no ambiente e exigem uma AIA (ex., linhas ferroviárias de longa distância, autoestradas e vias rápidas, aeroportos com uma pista básica de comprimento =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2100m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);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Anexo II: Discrição dos EM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screening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): para os projetos enumerados, as autoridades nacionais têm de decidir se é necessária uma AIA com base em limiares/critérios ou numa análise caso a caso (critérios estabelecidos no Anexo III). (ex. projetos de desenvolvimento urbano)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47EAA79E-333B-4C44-B329-98D8653F3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0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51574" y="149086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2. Outras atividades, quando…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Espoo: “A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actividade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é suscetível de causar um impacto transfronteiriço adverso significativo”. (critérios Anexo III)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Diretiva AIA: “projetos suscetíveis de produzirem efeitos significativos no ambiente” (critérios Anexo III)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‘Impacto’ significa qualquer efeito causado por uma atividade proposta no ambiente, incluindo a saúde e segurança humanas, flora, fauna, solo, ar, água, clima, paisagem e monumentos históricos, ou outras estruturas físicas ou a interação entre estes fatores; inclui também efeitos no património cultural ou condições socioeconómicas resultantes de alternâncias com esses fatores'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DFEFCBD6-D72D-4CDA-B641-23C75E6E5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45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processo AIA funciona do seguinte modo: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autoridade competente nacional (em PT, a APA ou as CCDR) deve definir se o projeto está sujeito a AIA (</a:t>
            </a:r>
            <a:r>
              <a:rPr lang="pt-PT" sz="2600" b="1" i="1" dirty="0" err="1">
                <a:solidFill>
                  <a:srgbClr val="494F60"/>
                </a:solidFill>
                <a:cs typeface="Arial" charset="0"/>
              </a:rPr>
              <a:t>screening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autor do projeto pode requerer que a autoridade competente especifique o que deverá ser abrangido pela informação da AIA a ser fornecida (fase de delimitação do âmbito [</a:t>
            </a:r>
            <a:r>
              <a:rPr lang="pt-PT" sz="2600" b="1" i="1" dirty="0" err="1">
                <a:solidFill>
                  <a:srgbClr val="494F60"/>
                </a:solidFill>
                <a:cs typeface="Arial" charset="0"/>
              </a:rPr>
              <a:t>scoping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]);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dono da obra deve fornecer informação sobre o impacto ambiental (na forma de um Estudo de Impacto Ambiental [EIA] elaborado de acordo com o Anexo IV da diretiva);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autoridades ambientais e o público, bem como as autoridades locais e regionais (assim como quaisquer EM da UE afetados) devem ser informados e consultados;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A3B85EE2-42C0-469C-9C61-FE9E6E59B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9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Consultas públicas: uma característica-chave do processo da AIA.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Para participação efetiva do público, o EIA e outras informações devem ser disponibilizados o mais rapidamente possível, de forma acessível e compreensível.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Via eletrónica, através de anúncios públicos, da afixação de cartazes ou em jornais locais.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Prazo razoável para a consulta: 30 dias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Ter em consideração os resultados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autoridade competente decide num prazo razoável se aprova ou não um projeto, tendo em consideração o EIA, a sua avaliação e os resultados das consultas: a decisão inclui uma conclusão razoável sobre os efeitos significativos do projeto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96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autoridades têm de disponibilizar ao público, bem como a organismos ambientais, locais e regionais, o conteúdo de uma decisão positiva, incluindo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principais razões da sua aprovação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condições ambientais apensas à decisão,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uma descrição das principais características do projeto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medidas previstas para evitar, prevenir ou reduzir e, se possível, compensar os efeitos negativos significativos no ambiente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 adequado, as medidas de monitorização.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Têm de fundamentar decisão negativa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público interessado pode impugnar esta decisão junto dos tribunais.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Pós Monitorização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843EC3E6-1F37-45BF-88F5-1F2B378A4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Estratégica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2003, foi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adoptado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em Kiev o Protocolo sobre Avaliação Ambiental Estratégica (à Convenção de Espoo).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para planos e programas quando estes possam ter efeitos ambientais significativos, incluindo sobre a saúde.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Protocolo à Convenção de Espoo contém elementos bastante precisos para a realização da AAE, mesmo que algumas disposições (ex., a disposição relativa a políticas e legislação públicas) seja apenas soft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law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UE: </a:t>
            </a:r>
            <a:r>
              <a:rPr lang="pt-PT" sz="2600" dirty="0">
                <a:hlinkClick r:id="rId3"/>
              </a:rPr>
              <a:t>Diretiva 2001/42/CE — Diretiva Avaliação Ambiental Estratégica (AAE)</a:t>
            </a:r>
            <a:r>
              <a:rPr lang="pt-PT" sz="2600" dirty="0"/>
              <a:t> - 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 elevado nível de proteção ambiental e que são tidas em conta considerações ambientais aquando da preparação, aprovação e execução dos planos e programas.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FCF90F0-179D-4FB0-B938-3D54B1C607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9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Aplica-se a planos e programas públicos preparados e/ou aprovados por uma autoridade competente que: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Preparados para setores específicos (agricultura, silvicultura, pescas, energia, indústria, transportes, gestão de resíduos, gestão das águas, telecomunicações, turismo, ordenamento urbano e rural e utilização dos solos) e que constituam enquadramento para a para a futura aprovação dos projetos ao abrigo da Diretiva Avaliação de Impacto Ambiental (AIA);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relação aos quais seja necessária uma avaliação de incidências ambientais nos termos da Diretiva «Habitats»;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Constituam enquadramento para a futura aprovação de projetos que não os que se encontram na Diretiva AIA e que os EM tenham identificado como suscetíveis de ter efeitos significativos no ambiente (lista e/ou caso a caso)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B86ED755-D992-4E35-A5E6-988668DE3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3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8387</TotalTime>
  <Words>2868</Words>
  <Application>Microsoft Office PowerPoint</Application>
  <PresentationFormat>Personalizados</PresentationFormat>
  <Paragraphs>203</Paragraphs>
  <Slides>28</Slides>
  <Notes>25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Tavares Lanceiro</dc:creator>
  <cp:lastModifiedBy>Rui Lanceiro</cp:lastModifiedBy>
  <cp:revision>394</cp:revision>
  <dcterms:created xsi:type="dcterms:W3CDTF">2015-03-08T09:37:28Z</dcterms:created>
  <dcterms:modified xsi:type="dcterms:W3CDTF">2023-05-05T10:50:22Z</dcterms:modified>
</cp:coreProperties>
</file>